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3"/>
  </p:handoutMasterIdLst>
  <p:sldIdLst>
    <p:sldId id="256" r:id="rId2"/>
    <p:sldId id="275" r:id="rId3"/>
    <p:sldId id="278" r:id="rId4"/>
    <p:sldId id="303" r:id="rId5"/>
    <p:sldId id="304" r:id="rId6"/>
    <p:sldId id="282" r:id="rId7"/>
    <p:sldId id="283" r:id="rId8"/>
    <p:sldId id="299" r:id="rId9"/>
    <p:sldId id="301" r:id="rId10"/>
    <p:sldId id="300" r:id="rId11"/>
    <p:sldId id="305" r:id="rId12"/>
  </p:sldIdLst>
  <p:sldSz cx="9144000" cy="6858000" type="screen4x3"/>
  <p:notesSz cx="9963150" cy="683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EF23C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18226" cy="341795"/>
          </a:xfrm>
          <a:prstGeom prst="rect">
            <a:avLst/>
          </a:prstGeom>
        </p:spPr>
        <p:txBody>
          <a:bodyPr vert="horz" lIns="92482" tIns="46241" rIns="92482" bIns="4624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42576" y="1"/>
            <a:ext cx="4318225" cy="341795"/>
          </a:xfrm>
          <a:prstGeom prst="rect">
            <a:avLst/>
          </a:prstGeom>
        </p:spPr>
        <p:txBody>
          <a:bodyPr vert="horz" lIns="92482" tIns="46241" rIns="92482" bIns="46241" rtlCol="0"/>
          <a:lstStyle>
            <a:lvl1pPr algn="r">
              <a:defRPr sz="1200"/>
            </a:lvl1pPr>
          </a:lstStyle>
          <a:p>
            <a:fld id="{0AC5CA2E-C478-4084-92CB-5200CB375F96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89706"/>
            <a:ext cx="4318226" cy="341794"/>
          </a:xfrm>
          <a:prstGeom prst="rect">
            <a:avLst/>
          </a:prstGeom>
        </p:spPr>
        <p:txBody>
          <a:bodyPr vert="horz" lIns="92482" tIns="46241" rIns="92482" bIns="4624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42576" y="6489706"/>
            <a:ext cx="4318225" cy="341794"/>
          </a:xfrm>
          <a:prstGeom prst="rect">
            <a:avLst/>
          </a:prstGeom>
        </p:spPr>
        <p:txBody>
          <a:bodyPr vert="horz" lIns="92482" tIns="46241" rIns="92482" bIns="46241" rtlCol="0" anchor="b"/>
          <a:lstStyle>
            <a:lvl1pPr algn="r">
              <a:defRPr sz="1200"/>
            </a:lvl1pPr>
          </a:lstStyle>
          <a:p>
            <a:fld id="{9A3C3FFA-ED99-45E5-9ECD-B107F1A53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9CEE-4D8C-49C6-ABB7-8A51DC65AE9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E05D-4A28-4A36-99EB-B16FEE2EC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9CEE-4D8C-49C6-ABB7-8A51DC65AE9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E05D-4A28-4A36-99EB-B16FEE2EC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9CEE-4D8C-49C6-ABB7-8A51DC65AE9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E05D-4A28-4A36-99EB-B16FEE2EC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9CEE-4D8C-49C6-ABB7-8A51DC65AE9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E05D-4A28-4A36-99EB-B16FEE2EC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9CEE-4D8C-49C6-ABB7-8A51DC65AE9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E05D-4A28-4A36-99EB-B16FEE2EC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9CEE-4D8C-49C6-ABB7-8A51DC65AE9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E05D-4A28-4A36-99EB-B16FEE2EC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9CEE-4D8C-49C6-ABB7-8A51DC65AE9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E05D-4A28-4A36-99EB-B16FEE2EC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9CEE-4D8C-49C6-ABB7-8A51DC65AE9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E05D-4A28-4A36-99EB-B16FEE2EC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9CEE-4D8C-49C6-ABB7-8A51DC65AE9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E05D-4A28-4A36-99EB-B16FEE2EC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9CEE-4D8C-49C6-ABB7-8A51DC65AE9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E05D-4A28-4A36-99EB-B16FEE2EC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9CEE-4D8C-49C6-ABB7-8A51DC65AE9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E05D-4A28-4A36-99EB-B16FEE2EC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B9CEE-4D8C-49C6-ABB7-8A51DC65AE9B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0E05D-4A28-4A36-99EB-B16FEE2EC2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Chemical Kinetics and Catalysis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P. R. </a:t>
            </a:r>
            <a:r>
              <a:rPr lang="en-US" dirty="0" err="1" smtClean="0"/>
              <a:t>Shinde</a:t>
            </a:r>
            <a:endParaRPr lang="en-US" dirty="0" smtClean="0"/>
          </a:p>
          <a:p>
            <a:r>
              <a:rPr lang="en-US" dirty="0" smtClean="0"/>
              <a:t>Assistant Professor</a:t>
            </a:r>
          </a:p>
          <a:p>
            <a:r>
              <a:rPr lang="en-US" dirty="0" smtClean="0"/>
              <a:t>Department of Chemistry,</a:t>
            </a:r>
          </a:p>
          <a:p>
            <a:r>
              <a:rPr lang="en-US" dirty="0" smtClean="0"/>
              <a:t>GASCA</a:t>
            </a:r>
            <a:endParaRPr lang="en-US" dirty="0"/>
          </a:p>
        </p:txBody>
      </p:sp>
      <p:pic>
        <p:nvPicPr>
          <p:cNvPr id="4" name="~PP2087.WAV">
            <a:hlinkClick r:id="" action="ppaction://media"/>
          </p:cNvPr>
          <p:cNvPicPr>
            <a:picLocks noRot="1" noChangeAspect="1"/>
          </p:cNvPicPr>
          <p:nvPr>
            <a:wavAudioFile r:embed="rId1" name="~PP2087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64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b="1" i="1" u="sng" dirty="0" smtClean="0"/>
              <a:t>Characteristics of 2</a:t>
            </a:r>
            <a:r>
              <a:rPr lang="en-US" b="1" i="1" u="sng" baseline="30000" dirty="0" smtClean="0"/>
              <a:t>nd</a:t>
            </a:r>
            <a:r>
              <a:rPr lang="en-US" b="1" i="1" u="sng" dirty="0" smtClean="0"/>
              <a:t> order reaction</a:t>
            </a:r>
          </a:p>
          <a:p>
            <a:r>
              <a:rPr lang="en-US" b="1" dirty="0" smtClean="0"/>
              <a:t>Plot of [x / a(a-x)] </a:t>
            </a:r>
            <a:r>
              <a:rPr lang="en-US" b="1" dirty="0" err="1" smtClean="0"/>
              <a:t>vs</a:t>
            </a:r>
            <a:r>
              <a:rPr lang="en-US" b="1" dirty="0" smtClean="0"/>
              <a:t> t gives straight line passing through origin and slope = k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Rearranging the above eq. </a:t>
            </a:r>
          </a:p>
          <a:p>
            <a:r>
              <a:rPr lang="en-US" b="1" dirty="0" smtClean="0"/>
              <a:t>We get,</a:t>
            </a:r>
          </a:p>
          <a:p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1752600"/>
            <a:ext cx="2133600" cy="772511"/>
          </a:xfrm>
          <a:prstGeom prst="rect">
            <a:avLst/>
          </a:prstGeom>
          <a:noFill/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20"/>
          <p:cNvGrpSpPr/>
          <p:nvPr/>
        </p:nvGrpSpPr>
        <p:grpSpPr>
          <a:xfrm>
            <a:off x="5181600" y="4114800"/>
            <a:ext cx="3149600" cy="1969532"/>
            <a:chOff x="5918200" y="2590800"/>
            <a:chExt cx="3149600" cy="1969532"/>
          </a:xfrm>
        </p:grpSpPr>
        <p:sp>
          <p:nvSpPr>
            <p:cNvPr id="7" name="TextBox 6"/>
            <p:cNvSpPr txBox="1"/>
            <p:nvPr/>
          </p:nvSpPr>
          <p:spPr>
            <a:xfrm>
              <a:off x="7543800" y="3516868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Slope=k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67600" y="41910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7772400" y="4419600"/>
              <a:ext cx="685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6134894" y="3390106"/>
              <a:ext cx="16002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934994" y="4190206"/>
              <a:ext cx="19812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934994" y="2818606"/>
              <a:ext cx="1524000" cy="1371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6363494" y="3085306"/>
              <a:ext cx="381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273" name="Picture 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18200" y="3352800"/>
              <a:ext cx="1016000" cy="653143"/>
            </a:xfrm>
            <a:prstGeom prst="rect">
              <a:avLst/>
            </a:prstGeom>
            <a:noFill/>
          </p:spPr>
        </p:pic>
      </p:grp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4191000"/>
            <a:ext cx="2133600" cy="84406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References:</a:t>
            </a:r>
          </a:p>
          <a:p>
            <a:r>
              <a:rPr lang="en-US" dirty="0" smtClean="0"/>
              <a:t>Principles of Physical Chemistry</a:t>
            </a:r>
          </a:p>
          <a:p>
            <a:pPr>
              <a:buNone/>
            </a:pPr>
            <a:r>
              <a:rPr lang="en-US" dirty="0" smtClean="0"/>
              <a:t>-</a:t>
            </a:r>
            <a:r>
              <a:rPr lang="en-US" dirty="0" err="1" smtClean="0"/>
              <a:t>Puri</a:t>
            </a:r>
            <a:r>
              <a:rPr lang="en-US" dirty="0" smtClean="0"/>
              <a:t>, Sharma, </a:t>
            </a:r>
            <a:r>
              <a:rPr lang="en-US" dirty="0" err="1" smtClean="0"/>
              <a:t>Pathania</a:t>
            </a:r>
            <a:r>
              <a:rPr lang="en-US" dirty="0" smtClean="0"/>
              <a:t> (Publication-VPC)</a:t>
            </a:r>
          </a:p>
          <a:p>
            <a:r>
              <a:rPr lang="en-US" dirty="0" smtClean="0"/>
              <a:t>Fundamentals of Chemistry </a:t>
            </a:r>
          </a:p>
          <a:p>
            <a:pPr>
              <a:buNone/>
            </a:pPr>
            <a:r>
              <a:rPr lang="en-US" dirty="0" smtClean="0"/>
              <a:t>-</a:t>
            </a:r>
            <a:r>
              <a:rPr lang="en-US" dirty="0" err="1" smtClean="0"/>
              <a:t>Farooqui</a:t>
            </a:r>
            <a:r>
              <a:rPr lang="en-US" dirty="0" smtClean="0"/>
              <a:t>, </a:t>
            </a:r>
            <a:r>
              <a:rPr lang="en-US" dirty="0" err="1" smtClean="0"/>
              <a:t>Kuberkar</a:t>
            </a:r>
            <a:r>
              <a:rPr lang="en-US" dirty="0" smtClean="0"/>
              <a:t>, </a:t>
            </a:r>
            <a:r>
              <a:rPr lang="en-US" dirty="0" err="1" smtClean="0"/>
              <a:t>Wangikar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(</a:t>
            </a:r>
            <a:r>
              <a:rPr lang="en-US" dirty="0" err="1" smtClean="0"/>
              <a:t>Renuka</a:t>
            </a:r>
            <a:r>
              <a:rPr lang="en-US" dirty="0" smtClean="0"/>
              <a:t> </a:t>
            </a:r>
            <a:r>
              <a:rPr lang="en-US" dirty="0" err="1" smtClean="0"/>
              <a:t>Prakashan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Zero order reaction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7912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Consider zero order reaction</a:t>
            </a:r>
          </a:p>
          <a:p>
            <a:r>
              <a:rPr lang="en-US" sz="2000" b="1" dirty="0" smtClean="0"/>
              <a:t>                               A       </a:t>
            </a:r>
            <a:r>
              <a:rPr lang="en-US" sz="2000" b="1" dirty="0" smtClean="0">
                <a:sym typeface="Wingdings" pitchFamily="2" charset="2"/>
              </a:rPr>
              <a:t>    Products</a:t>
            </a:r>
          </a:p>
          <a:p>
            <a:r>
              <a:rPr lang="en-US" sz="2000" b="1" dirty="0" smtClean="0">
                <a:sym typeface="Wingdings" pitchFamily="2" charset="2"/>
              </a:rPr>
              <a:t>Initial conc.           a                      0</a:t>
            </a:r>
          </a:p>
          <a:p>
            <a:r>
              <a:rPr lang="en-US" sz="2000" b="1" dirty="0" smtClean="0">
                <a:sym typeface="Wingdings" pitchFamily="2" charset="2"/>
              </a:rPr>
              <a:t>Conc. At time t   (a - x)                x</a:t>
            </a:r>
          </a:p>
          <a:p>
            <a:r>
              <a:rPr lang="en-US" sz="2000" b="1" dirty="0" smtClean="0">
                <a:sym typeface="Wingdings" pitchFamily="2" charset="2"/>
              </a:rPr>
              <a:t>According to law of mass action</a:t>
            </a:r>
          </a:p>
          <a:p>
            <a:pPr>
              <a:buNone/>
            </a:pPr>
            <a:r>
              <a:rPr lang="en-US" sz="2000" b="1" dirty="0" smtClean="0">
                <a:sym typeface="Wingdings" pitchFamily="2" charset="2"/>
              </a:rPr>
              <a:t>  </a:t>
            </a:r>
            <a:endParaRPr lang="en-US" sz="20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2819400"/>
            <a:ext cx="6875318" cy="381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3276600"/>
            <a:ext cx="432054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4114800"/>
            <a:ext cx="2202229" cy="676275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13335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1717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2286000"/>
            <a:ext cx="1309255" cy="533400"/>
          </a:xfrm>
          <a:prstGeom prst="rect">
            <a:avLst/>
          </a:prstGeom>
          <a:noFill/>
        </p:spPr>
      </p:pic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4876800"/>
            <a:ext cx="1892011" cy="438150"/>
          </a:xfrm>
          <a:prstGeom prst="rect">
            <a:avLst/>
          </a:prstGeom>
          <a:noFill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5200650"/>
            <a:ext cx="7140286" cy="361950"/>
          </a:xfrm>
          <a:prstGeom prst="rect">
            <a:avLst/>
          </a:prstGeom>
          <a:noFill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0" y="5809713"/>
            <a:ext cx="1600200" cy="495837"/>
          </a:xfrm>
          <a:prstGeom prst="rect">
            <a:avLst/>
          </a:prstGeom>
          <a:noFill/>
        </p:spPr>
      </p:pic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0" y="2362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0" y="30289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5562600"/>
            <a:ext cx="2057400" cy="1143000"/>
          </a:xfrm>
          <a:prstGeom prst="rect">
            <a:avLst/>
          </a:prstGeom>
          <a:noFill/>
        </p:spPr>
      </p:pic>
      <p:pic>
        <p:nvPicPr>
          <p:cNvPr id="24" name="~PP2837.WAV">
            <a:hlinkClick r:id="" action="ppaction://media"/>
          </p:cNvPr>
          <p:cNvPicPr>
            <a:picLocks noRot="1" noChangeAspect="1"/>
          </p:cNvPicPr>
          <p:nvPr>
            <a:wavAudioFile r:embed="rId1" name="~PP2837.WAV"/>
          </p:nvPr>
        </p:nvPicPr>
        <p:blipFill>
          <a:blip r:embed="rId11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763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Characteristics of zero order reaction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If x is plotted against time interval ,we  get straight line passing trough origin.</a:t>
            </a:r>
          </a:p>
          <a:p>
            <a:r>
              <a:rPr lang="en-US" dirty="0" smtClean="0"/>
              <a:t> x = k</a:t>
            </a:r>
            <a:r>
              <a:rPr lang="en-US" baseline="-25000" dirty="0" smtClean="0"/>
              <a:t>0</a:t>
            </a:r>
            <a:r>
              <a:rPr lang="en-US" dirty="0" smtClean="0"/>
              <a:t>t   -----------------------------------------------(1)</a:t>
            </a:r>
          </a:p>
          <a:p>
            <a:r>
              <a:rPr lang="en-US" dirty="0" smtClean="0"/>
              <a:t>Unit of k  conc. / time   or mol L</a:t>
            </a:r>
            <a:r>
              <a:rPr lang="en-US" baseline="30000" dirty="0" smtClean="0"/>
              <a:t>-1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Half life time or period (t</a:t>
            </a:r>
            <a:r>
              <a:rPr lang="en-US" baseline="-25000" dirty="0" smtClean="0"/>
              <a:t>1/2</a:t>
            </a:r>
            <a:r>
              <a:rPr lang="en-US" dirty="0" smtClean="0"/>
              <a:t>): it is the time required to fall the conc. Of reactant to half of its initial value</a:t>
            </a:r>
          </a:p>
          <a:p>
            <a:r>
              <a:rPr lang="en-US" dirty="0" smtClean="0"/>
              <a:t>t = t</a:t>
            </a:r>
            <a:r>
              <a:rPr lang="en-US" baseline="-25000" dirty="0" smtClean="0"/>
              <a:t>1/2</a:t>
            </a:r>
            <a:r>
              <a:rPr lang="en-US" dirty="0" smtClean="0"/>
              <a:t>   then x = a/2     </a:t>
            </a:r>
          </a:p>
          <a:p>
            <a:r>
              <a:rPr lang="en-US" dirty="0" smtClean="0"/>
              <a:t>by putting these values in eq. 1 we get,</a:t>
            </a:r>
          </a:p>
          <a:p>
            <a:r>
              <a:rPr lang="en-US" dirty="0" smtClean="0"/>
              <a:t>t</a:t>
            </a:r>
            <a:r>
              <a:rPr lang="en-US" baseline="-25000" dirty="0" smtClean="0"/>
              <a:t>1/2</a:t>
            </a:r>
            <a:r>
              <a:rPr lang="en-US" dirty="0" smtClean="0"/>
              <a:t> = a/2k</a:t>
            </a:r>
            <a:r>
              <a:rPr lang="en-US" baseline="-25000" dirty="0" smtClean="0"/>
              <a:t>0</a:t>
            </a:r>
          </a:p>
          <a:p>
            <a:r>
              <a:rPr lang="en-US" dirty="0" smtClean="0"/>
              <a:t>Therefore, half life of zero order reaction is directly proportional to the initial conc. of the reactant (a)</a:t>
            </a:r>
          </a:p>
          <a:p>
            <a:endParaRPr lang="en-US" baseline="-25000" dirty="0" smtClean="0"/>
          </a:p>
          <a:p>
            <a:endParaRPr lang="en-US" baseline="-25000" dirty="0"/>
          </a:p>
        </p:txBody>
      </p:sp>
      <p:pic>
        <p:nvPicPr>
          <p:cNvPr id="4" name="~PP1226.WAV">
            <a:hlinkClick r:id="" action="ppaction://media"/>
          </p:cNvPr>
          <p:cNvPicPr>
            <a:picLocks noRot="1" noChangeAspect="1"/>
          </p:cNvPicPr>
          <p:nvPr>
            <a:wavAudioFile r:embed="rId1" name="~PP1226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743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First order reaction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7912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Consider first order reaction</a:t>
            </a:r>
          </a:p>
          <a:p>
            <a:r>
              <a:rPr lang="en-US" sz="2000" b="1" dirty="0" smtClean="0"/>
              <a:t>                               A       </a:t>
            </a:r>
            <a:r>
              <a:rPr lang="en-US" sz="2000" b="1" dirty="0" smtClean="0">
                <a:sym typeface="Wingdings" pitchFamily="2" charset="2"/>
              </a:rPr>
              <a:t>    Products</a:t>
            </a:r>
          </a:p>
          <a:p>
            <a:r>
              <a:rPr lang="en-US" sz="2000" b="1" dirty="0" smtClean="0">
                <a:sym typeface="Wingdings" pitchFamily="2" charset="2"/>
              </a:rPr>
              <a:t>Initial conc.           a                      0</a:t>
            </a:r>
          </a:p>
          <a:p>
            <a:r>
              <a:rPr lang="en-US" sz="2000" b="1" dirty="0" smtClean="0">
                <a:sym typeface="Wingdings" pitchFamily="2" charset="2"/>
              </a:rPr>
              <a:t>Conc. At time t   (a - x)                x</a:t>
            </a:r>
          </a:p>
          <a:p>
            <a:r>
              <a:rPr lang="en-US" sz="2000" b="1" dirty="0" smtClean="0">
                <a:sym typeface="Wingdings" pitchFamily="2" charset="2"/>
              </a:rPr>
              <a:t>According to law of mass action</a:t>
            </a:r>
          </a:p>
          <a:p>
            <a:pPr>
              <a:buNone/>
            </a:pPr>
            <a:r>
              <a:rPr lang="en-US" sz="2000" b="1" dirty="0" smtClean="0">
                <a:sym typeface="Wingdings" pitchFamily="2" charset="2"/>
              </a:rPr>
              <a:t>  </a:t>
            </a:r>
            <a:endParaRPr lang="en-US" sz="2000" b="1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13335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36671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191000"/>
            <a:ext cx="7140286" cy="361950"/>
          </a:xfrm>
          <a:prstGeom prst="rect">
            <a:avLst/>
          </a:prstGeom>
          <a:noFill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2743200"/>
            <a:ext cx="3733800" cy="609600"/>
          </a:xfrm>
          <a:prstGeom prst="rect">
            <a:avLst/>
          </a:prstGeom>
          <a:noFill/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3429000"/>
            <a:ext cx="1905000" cy="694345"/>
          </a:xfrm>
          <a:prstGeom prst="rect">
            <a:avLst/>
          </a:prstGeom>
          <a:noFill/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16668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876800"/>
            <a:ext cx="1905000" cy="929269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5719665" y="1752600"/>
            <a:ext cx="3424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ln</a:t>
            </a:r>
            <a:r>
              <a:rPr lang="en-US" sz="2000" b="1" dirty="0" smtClean="0"/>
              <a:t> (a – 0) – </a:t>
            </a:r>
            <a:r>
              <a:rPr lang="en-US" sz="2000" b="1" dirty="0" err="1" smtClean="0"/>
              <a:t>ln</a:t>
            </a:r>
            <a:r>
              <a:rPr lang="en-US" sz="2000" b="1" dirty="0" smtClean="0"/>
              <a:t> (a - x)  =  k (t – 0) </a:t>
            </a:r>
            <a:endParaRPr lang="en-US" sz="2000" b="1" dirty="0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3429000"/>
            <a:ext cx="1877158" cy="600075"/>
          </a:xfrm>
          <a:prstGeom prst="rect">
            <a:avLst/>
          </a:prstGeom>
          <a:noFill/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5029200"/>
            <a:ext cx="2438400" cy="764275"/>
          </a:xfrm>
          <a:prstGeom prst="rect">
            <a:avLst/>
          </a:prstGeom>
          <a:noFill/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5943600"/>
            <a:ext cx="3970421" cy="685800"/>
          </a:xfrm>
          <a:prstGeom prst="rect">
            <a:avLst/>
          </a:prstGeom>
          <a:noFill/>
        </p:spPr>
      </p:pic>
      <p:pic>
        <p:nvPicPr>
          <p:cNvPr id="24" name="~PP2380.WAV">
            <a:hlinkClick r:id="" action="ppaction://media"/>
          </p:cNvPr>
          <p:cNvPicPr>
            <a:picLocks noRot="1" noChangeAspect="1"/>
          </p:cNvPicPr>
          <p:nvPr>
            <a:wavAudioFile r:embed="rId1" name="~PP2380.WAV"/>
          </p:nvPr>
        </p:nvPicPr>
        <p:blipFill>
          <a:blip r:embed="rId10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7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9800" y="152400"/>
            <a:ext cx="1777023" cy="693039"/>
          </a:xfrm>
          <a:prstGeom prst="rect">
            <a:avLst/>
          </a:prstGeom>
          <a:noFill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1524000"/>
            <a:ext cx="2446460" cy="600075"/>
          </a:xfrm>
          <a:prstGeom prst="rect">
            <a:avLst/>
          </a:prstGeom>
          <a:noFill/>
        </p:spPr>
      </p:pic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42195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3124200"/>
            <a:ext cx="861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/>
              <a:t>Characteristics of 1</a:t>
            </a:r>
            <a:r>
              <a:rPr lang="en-US" sz="2000" b="1" i="1" u="sng" baseline="30000" dirty="0" smtClean="0"/>
              <a:t>st</a:t>
            </a:r>
            <a:r>
              <a:rPr lang="en-US" sz="2000" b="1" i="1" u="sng" dirty="0" smtClean="0"/>
              <a:t> order reaction</a:t>
            </a:r>
          </a:p>
          <a:p>
            <a:endParaRPr lang="en-US" sz="2000" b="1" i="1" u="sng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Plot </a:t>
            </a:r>
            <a:r>
              <a:rPr lang="en-US" sz="2000" b="1" dirty="0" smtClean="0"/>
              <a:t>log</a:t>
            </a:r>
            <a:r>
              <a:rPr lang="en-US" sz="2000" b="1" baseline="-25000" dirty="0" smtClean="0"/>
              <a:t>10</a:t>
            </a:r>
            <a:r>
              <a:rPr lang="en-US" sz="2000" b="1" dirty="0" smtClean="0"/>
              <a:t>[a/(a-x)] 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t</a:t>
            </a:r>
            <a:r>
              <a:rPr lang="en-US" sz="2000" dirty="0" smtClean="0"/>
              <a:t>  gives straight line passing through origin &amp; slope=k/2.303</a:t>
            </a:r>
          </a:p>
          <a:p>
            <a:r>
              <a:rPr lang="en-US" sz="2000" b="1" dirty="0" smtClean="0"/>
              <a:t>	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Units of k  =  time</a:t>
            </a:r>
            <a:r>
              <a:rPr lang="en-US" sz="2000" b="1" baseline="30000" dirty="0" smtClean="0"/>
              <a:t>-1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Half life period  t</a:t>
            </a:r>
            <a:r>
              <a:rPr lang="en-US" sz="2000" b="1" baseline="-25000" dirty="0" smtClean="0"/>
              <a:t>1/2</a:t>
            </a:r>
            <a:r>
              <a:rPr lang="en-US" sz="2000" b="1" dirty="0" smtClean="0"/>
              <a:t> </a:t>
            </a:r>
          </a:p>
          <a:p>
            <a:r>
              <a:rPr lang="en-US" sz="2000" b="1" dirty="0" smtClean="0"/>
              <a:t>	At t = t</a:t>
            </a:r>
            <a:r>
              <a:rPr lang="en-US" sz="2000" b="1" baseline="-25000" dirty="0" smtClean="0"/>
              <a:t>1/2</a:t>
            </a:r>
            <a:r>
              <a:rPr lang="en-US" sz="2000" b="1" dirty="0" smtClean="0"/>
              <a:t> and  x = a/2</a:t>
            </a:r>
          </a:p>
          <a:p>
            <a:r>
              <a:rPr lang="en-US" sz="2000" b="1" dirty="0" smtClean="0"/>
              <a:t>	Then t</a:t>
            </a:r>
            <a:r>
              <a:rPr lang="en-US" sz="2000" b="1" baseline="-25000" dirty="0" smtClean="0"/>
              <a:t>1/2</a:t>
            </a:r>
            <a:r>
              <a:rPr lang="en-US" sz="2000" b="1" dirty="0" smtClean="0"/>
              <a:t> = ln2/k  </a:t>
            </a:r>
          </a:p>
          <a:p>
            <a:r>
              <a:rPr lang="en-US" sz="2000" b="1" dirty="0" smtClean="0"/>
              <a:t>	=  2.303 log</a:t>
            </a:r>
            <a:r>
              <a:rPr lang="en-US" sz="2000" b="1" baseline="-25000" dirty="0" smtClean="0"/>
              <a:t>10</a:t>
            </a:r>
            <a:r>
              <a:rPr lang="en-US" sz="2000" b="1" dirty="0" smtClean="0"/>
              <a:t> 2 / k = 0.693/k</a:t>
            </a:r>
          </a:p>
          <a:p>
            <a:r>
              <a:rPr lang="en-US" sz="2000" b="1" dirty="0" smtClean="0"/>
              <a:t>Therefore, </a:t>
            </a:r>
          </a:p>
          <a:p>
            <a:r>
              <a:rPr lang="en-US" sz="2000" b="1" dirty="0" smtClean="0"/>
              <a:t> Half life period of first order reaction is constant </a:t>
            </a:r>
          </a:p>
          <a:p>
            <a:r>
              <a:rPr lang="en-US" sz="2000" b="1" dirty="0" smtClean="0"/>
              <a:t>and does not depend on the </a:t>
            </a:r>
            <a:r>
              <a:rPr lang="en-US" sz="2000" b="1" dirty="0" err="1" smtClean="0"/>
              <a:t>conc</a:t>
            </a:r>
            <a:r>
              <a:rPr lang="en-US" sz="2000" b="1" dirty="0" smtClean="0"/>
              <a:t> . Of reactant.</a:t>
            </a:r>
            <a:endParaRPr lang="en-US" sz="2000" b="1" baseline="30000" dirty="0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35"/>
          <p:cNvGrpSpPr/>
          <p:nvPr/>
        </p:nvGrpSpPr>
        <p:grpSpPr>
          <a:xfrm>
            <a:off x="5791200" y="4267200"/>
            <a:ext cx="3276600" cy="1969532"/>
            <a:chOff x="5791200" y="4343400"/>
            <a:chExt cx="3276600" cy="1969532"/>
          </a:xfrm>
        </p:grpSpPr>
        <p:sp>
          <p:nvSpPr>
            <p:cNvPr id="29" name="TextBox 28"/>
            <p:cNvSpPr txBox="1"/>
            <p:nvPr/>
          </p:nvSpPr>
          <p:spPr>
            <a:xfrm>
              <a:off x="7543800" y="5269468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Slope=k/2.303</a:t>
              </a:r>
              <a:endParaRPr lang="en-US" dirty="0"/>
            </a:p>
          </p:txBody>
        </p:sp>
        <p:grpSp>
          <p:nvGrpSpPr>
            <p:cNvPr id="3" name="Group 34"/>
            <p:cNvGrpSpPr/>
            <p:nvPr/>
          </p:nvGrpSpPr>
          <p:grpSpPr>
            <a:xfrm>
              <a:off x="5791200" y="4343400"/>
              <a:ext cx="3124994" cy="1969532"/>
              <a:chOff x="5791200" y="4343400"/>
              <a:chExt cx="3124994" cy="1969532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7467600" y="5943600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>
                <a:off x="7772400" y="6172200"/>
                <a:ext cx="6858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" name="Group 33"/>
              <p:cNvGrpSpPr/>
              <p:nvPr/>
            </p:nvGrpSpPr>
            <p:grpSpPr>
              <a:xfrm>
                <a:off x="5791200" y="4343400"/>
                <a:ext cx="3124994" cy="1600994"/>
                <a:chOff x="5791200" y="4343400"/>
                <a:chExt cx="3124994" cy="1600994"/>
              </a:xfrm>
            </p:grpSpPr>
            <p:grpSp>
              <p:nvGrpSpPr>
                <p:cNvPr id="5" name="Group 22"/>
                <p:cNvGrpSpPr/>
                <p:nvPr/>
              </p:nvGrpSpPr>
              <p:grpSpPr>
                <a:xfrm>
                  <a:off x="6934200" y="4343400"/>
                  <a:ext cx="1981994" cy="1600994"/>
                  <a:chOff x="6552406" y="4572794"/>
                  <a:chExt cx="1981994" cy="1600994"/>
                </a:xfrm>
              </p:grpSpPr>
              <p:cxnSp>
                <p:nvCxnSpPr>
                  <p:cNvPr id="15" name="Straight Connector 14"/>
                  <p:cNvCxnSpPr/>
                  <p:nvPr/>
                </p:nvCxnSpPr>
                <p:spPr>
                  <a:xfrm rot="5400000">
                    <a:off x="5753100" y="5372100"/>
                    <a:ext cx="1600200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/>
                  <p:nvPr/>
                </p:nvCxnSpPr>
                <p:spPr>
                  <a:xfrm>
                    <a:off x="6553200" y="6172200"/>
                    <a:ext cx="1981200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 flipV="1">
                    <a:off x="6553200" y="4800600"/>
                    <a:ext cx="1524000" cy="13716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rot="5400000" flipH="1" flipV="1">
                  <a:off x="6363494" y="4837906"/>
                  <a:ext cx="38100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9457" name="Picture 1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791200" y="5105400"/>
                  <a:ext cx="1039957" cy="457581"/>
                </a:xfrm>
                <a:prstGeom prst="rect">
                  <a:avLst/>
                </a:prstGeom>
                <a:noFill/>
              </p:spPr>
            </p:pic>
          </p:grpSp>
        </p:grpSp>
      </p:grp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4038600"/>
            <a:ext cx="2057400" cy="517947"/>
          </a:xfrm>
          <a:prstGeom prst="rect">
            <a:avLst/>
          </a:prstGeom>
          <a:noFill/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" y="76200"/>
            <a:ext cx="4099560" cy="362793"/>
          </a:xfrm>
          <a:prstGeom prst="rect">
            <a:avLst/>
          </a:prstGeom>
          <a:noFill/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533400"/>
            <a:ext cx="3124200" cy="411079"/>
          </a:xfrm>
          <a:prstGeom prst="rect">
            <a:avLst/>
          </a:prstGeom>
          <a:noFill/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1066800"/>
            <a:ext cx="2971800" cy="421532"/>
          </a:xfrm>
          <a:prstGeom prst="rect">
            <a:avLst/>
          </a:prstGeom>
          <a:noFill/>
        </p:spPr>
      </p:pic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1676400"/>
            <a:ext cx="1981200" cy="700424"/>
          </a:xfrm>
          <a:prstGeom prst="rect">
            <a:avLst/>
          </a:prstGeom>
          <a:noFill/>
        </p:spPr>
      </p:pic>
      <p:cxnSp>
        <p:nvCxnSpPr>
          <p:cNvPr id="38" name="Straight Connector 37"/>
          <p:cNvCxnSpPr/>
          <p:nvPr/>
        </p:nvCxnSpPr>
        <p:spPr>
          <a:xfrm rot="5400000">
            <a:off x="3810000" y="1523206"/>
            <a:ext cx="2743200" cy="15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" name="~PP126.WAV">
            <a:hlinkClick r:id="" action="ppaction://media"/>
          </p:cNvPr>
          <p:cNvPicPr>
            <a:picLocks noRot="1" noChangeAspect="1"/>
          </p:cNvPicPr>
          <p:nvPr>
            <a:wavAudioFile r:embed="rId1" name="~PP126.WAV"/>
          </p:nvPr>
        </p:nvPicPr>
        <p:blipFill>
          <a:blip r:embed="rId11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89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Second order reaction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7912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Consider 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order reaction (If both reactants have same concentration a = b)</a:t>
            </a:r>
          </a:p>
          <a:p>
            <a:r>
              <a:rPr lang="en-US" sz="2000" b="1" dirty="0" smtClean="0"/>
              <a:t>Where, [A]</a:t>
            </a:r>
            <a:r>
              <a:rPr lang="en-US" sz="2000" b="1" baseline="-25000" dirty="0" smtClean="0"/>
              <a:t>0</a:t>
            </a:r>
            <a:r>
              <a:rPr lang="en-US" sz="2000" b="1" dirty="0" smtClean="0"/>
              <a:t> = a    and    [B]</a:t>
            </a:r>
            <a:r>
              <a:rPr lang="en-US" sz="2000" b="1" baseline="-25000" dirty="0" smtClean="0"/>
              <a:t>0</a:t>
            </a:r>
            <a:r>
              <a:rPr lang="en-US" sz="2000" b="1" dirty="0" smtClean="0"/>
              <a:t> = b    and a = b</a:t>
            </a:r>
          </a:p>
          <a:p>
            <a:r>
              <a:rPr lang="en-US" sz="2000" b="1" dirty="0" smtClean="0"/>
              <a:t>                               A       +      B       </a:t>
            </a:r>
            <a:r>
              <a:rPr lang="en-US" sz="2000" b="1" dirty="0" smtClean="0">
                <a:sym typeface="Wingdings" pitchFamily="2" charset="2"/>
              </a:rPr>
              <a:t>    Products</a:t>
            </a:r>
          </a:p>
          <a:p>
            <a:r>
              <a:rPr lang="en-US" sz="2000" b="1" dirty="0" smtClean="0">
                <a:sym typeface="Wingdings" pitchFamily="2" charset="2"/>
              </a:rPr>
              <a:t>Initial conc.           a               b                     0</a:t>
            </a:r>
          </a:p>
          <a:p>
            <a:r>
              <a:rPr lang="en-US" sz="2000" b="1" dirty="0" smtClean="0">
                <a:sym typeface="Wingdings" pitchFamily="2" charset="2"/>
              </a:rPr>
              <a:t>Initial conc.           a               </a:t>
            </a:r>
            <a:r>
              <a:rPr lang="en-US" sz="2000" b="1" dirty="0" err="1" smtClean="0">
                <a:sym typeface="Wingdings" pitchFamily="2" charset="2"/>
              </a:rPr>
              <a:t>a</a:t>
            </a:r>
            <a:r>
              <a:rPr lang="en-US" sz="2000" b="1" dirty="0" smtClean="0">
                <a:sym typeface="Wingdings" pitchFamily="2" charset="2"/>
              </a:rPr>
              <a:t>                     0</a:t>
            </a:r>
          </a:p>
          <a:p>
            <a:r>
              <a:rPr lang="en-US" sz="2000" b="1" dirty="0" smtClean="0">
                <a:sym typeface="Wingdings" pitchFamily="2" charset="2"/>
              </a:rPr>
              <a:t>Conc. At time t   (a - x)      (a - x)                x</a:t>
            </a:r>
          </a:p>
          <a:p>
            <a:r>
              <a:rPr lang="en-US" sz="2000" b="1" dirty="0" smtClean="0">
                <a:sym typeface="Wingdings" pitchFamily="2" charset="2"/>
              </a:rPr>
              <a:t>According to law of mass action</a:t>
            </a:r>
          </a:p>
          <a:p>
            <a:pPr>
              <a:buNone/>
            </a:pPr>
            <a:r>
              <a:rPr lang="en-US" sz="2000" b="1" dirty="0" smtClean="0">
                <a:sym typeface="Wingdings" pitchFamily="2" charset="2"/>
              </a:rPr>
              <a:t>  </a:t>
            </a:r>
            <a:endParaRPr lang="en-US" sz="2000" b="1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667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30003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36671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5257800"/>
            <a:ext cx="7140286" cy="361950"/>
          </a:xfrm>
          <a:prstGeom prst="rect">
            <a:avLst/>
          </a:prstGeom>
          <a:noFill/>
        </p:spPr>
      </p:pic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6667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0" y="2362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838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24955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3657600"/>
            <a:ext cx="5257800" cy="633470"/>
          </a:xfrm>
          <a:prstGeom prst="rect">
            <a:avLst/>
          </a:prstGeom>
          <a:noFill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4339525"/>
            <a:ext cx="2438400" cy="537275"/>
          </a:xfrm>
          <a:prstGeom prst="rect">
            <a:avLst/>
          </a:prstGeom>
          <a:noFill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57600" y="4404360"/>
            <a:ext cx="1828800" cy="548640"/>
          </a:xfrm>
          <a:prstGeom prst="rect">
            <a:avLst/>
          </a:prstGeom>
          <a:noFill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2200" y="4343400"/>
            <a:ext cx="1828800" cy="604800"/>
          </a:xfrm>
          <a:prstGeom prst="rect">
            <a:avLst/>
          </a:prstGeom>
          <a:noFill/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16668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24955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0" y="67532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0" y="75819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0" y="84486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0" y="93059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5626100"/>
            <a:ext cx="2590800" cy="1079500"/>
          </a:xfrm>
          <a:prstGeom prst="rect">
            <a:avLst/>
          </a:prstGeom>
          <a:noFill/>
        </p:spPr>
      </p:pic>
      <p:pic>
        <p:nvPicPr>
          <p:cNvPr id="28" name="~PP3249.WAV">
            <a:hlinkClick r:id="" action="ppaction://media"/>
          </p:cNvPr>
          <p:cNvPicPr>
            <a:picLocks noRot="1" noChangeAspect="1"/>
          </p:cNvPicPr>
          <p:nvPr>
            <a:wavAudioFile r:embed="rId1" name="~PP3249.WAV"/>
          </p:nvPr>
        </p:nvPicPr>
        <p:blipFill>
          <a:blip r:embed="rId9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3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5105400"/>
            <a:ext cx="2836986" cy="8382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1447800"/>
            <a:ext cx="2590800" cy="831376"/>
          </a:xfrm>
          <a:prstGeom prst="rect">
            <a:avLst/>
          </a:prstGeom>
          <a:noFill/>
        </p:spPr>
      </p:pic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3733800"/>
            <a:ext cx="2578100" cy="933450"/>
          </a:xfrm>
          <a:prstGeom prst="rect">
            <a:avLst/>
          </a:prstGeom>
          <a:noFill/>
        </p:spPr>
      </p:pic>
      <p:pic>
        <p:nvPicPr>
          <p:cNvPr id="11" name="Picture 2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831850"/>
            <a:ext cx="2590800" cy="1079500"/>
          </a:xfrm>
          <a:prstGeom prst="rect">
            <a:avLst/>
          </a:prstGeom>
          <a:noFill/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Second order reaction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05400" y="49530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(Integrated rate equation of 2</a:t>
            </a:r>
            <a:r>
              <a:rPr lang="en-US" sz="2400" b="1" baseline="30000" dirty="0" smtClean="0"/>
              <a:t>nd</a:t>
            </a:r>
            <a:r>
              <a:rPr lang="en-US" sz="2400" b="1" dirty="0" smtClean="0"/>
              <a:t> order reaction)</a:t>
            </a:r>
            <a:endParaRPr lang="en-US" sz="2400" b="1" dirty="0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2057400"/>
            <a:ext cx="3257550" cy="838200"/>
          </a:xfrm>
          <a:prstGeom prst="rect">
            <a:avLst/>
          </a:prstGeom>
          <a:noFill/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199" y="2971800"/>
            <a:ext cx="2634095" cy="990600"/>
          </a:xfrm>
          <a:prstGeom prst="rect">
            <a:avLst/>
          </a:prstGeom>
          <a:noFill/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4114800"/>
            <a:ext cx="3849074" cy="762000"/>
          </a:xfrm>
          <a:prstGeom prst="rect">
            <a:avLst/>
          </a:prstGeom>
          <a:noFill/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3000" y="2590800"/>
            <a:ext cx="2453268" cy="838200"/>
          </a:xfrm>
          <a:prstGeom prst="rect">
            <a:avLst/>
          </a:prstGeom>
          <a:noFill/>
        </p:spPr>
      </p:pic>
      <p:cxnSp>
        <p:nvCxnSpPr>
          <p:cNvPr id="21" name="Straight Connector 20"/>
          <p:cNvCxnSpPr/>
          <p:nvPr/>
        </p:nvCxnSpPr>
        <p:spPr>
          <a:xfrm rot="5400000">
            <a:off x="1562100" y="3695700"/>
            <a:ext cx="5715000" cy="158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~PP1098.WAV">
            <a:hlinkClick r:id="" action="ppaction://media"/>
          </p:cNvPr>
          <p:cNvPicPr>
            <a:picLocks noRot="1" noChangeAspect="1"/>
          </p:cNvPicPr>
          <p:nvPr>
            <a:wavAudioFile r:embed="rId1" name="~PP1098.WAV"/>
          </p:nvPr>
        </p:nvPicPr>
        <p:blipFill>
          <a:blip r:embed="rId11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b="1" i="1" u="sng" dirty="0" smtClean="0"/>
              <a:t>Characteristics of 2</a:t>
            </a:r>
            <a:r>
              <a:rPr lang="en-US" b="1" i="1" u="sng" baseline="30000" dirty="0" smtClean="0"/>
              <a:t>nd</a:t>
            </a:r>
            <a:r>
              <a:rPr lang="en-US" b="1" i="1" u="sng" dirty="0" smtClean="0"/>
              <a:t> order reaction</a:t>
            </a:r>
          </a:p>
          <a:p>
            <a:r>
              <a:rPr lang="en-US" sz="2200" b="1" dirty="0" smtClean="0"/>
              <a:t>Units of k  =  Conc.</a:t>
            </a:r>
            <a:r>
              <a:rPr lang="en-US" sz="2200" b="1" baseline="30000" dirty="0" smtClean="0"/>
              <a:t>-1</a:t>
            </a:r>
            <a:r>
              <a:rPr lang="en-US" sz="2200" b="1" dirty="0" smtClean="0"/>
              <a:t>time</a:t>
            </a:r>
            <a:r>
              <a:rPr lang="en-US" sz="2200" b="1" baseline="30000" dirty="0" smtClean="0"/>
              <a:t>-1</a:t>
            </a:r>
            <a:r>
              <a:rPr lang="en-US" sz="2200" b="1" dirty="0" smtClean="0"/>
              <a:t>        or    Lmol</a:t>
            </a:r>
            <a:r>
              <a:rPr lang="en-US" sz="2200" b="1" baseline="30000" dirty="0" smtClean="0"/>
              <a:t>-1 </a:t>
            </a:r>
            <a:r>
              <a:rPr lang="en-US" sz="2200" b="1" dirty="0" smtClean="0"/>
              <a:t>s</a:t>
            </a:r>
            <a:r>
              <a:rPr lang="en-US" sz="2200" b="1" baseline="30000" dirty="0" smtClean="0"/>
              <a:t>-1</a:t>
            </a:r>
          </a:p>
          <a:p>
            <a:r>
              <a:rPr lang="en-US" sz="2200" b="1" dirty="0" smtClean="0"/>
              <a:t>Half life period  t</a:t>
            </a:r>
            <a:r>
              <a:rPr lang="en-US" sz="2200" b="1" baseline="-25000" dirty="0" smtClean="0"/>
              <a:t>1/2</a:t>
            </a:r>
            <a:r>
              <a:rPr lang="en-US" sz="2200" b="1" dirty="0" smtClean="0"/>
              <a:t> </a:t>
            </a:r>
          </a:p>
          <a:p>
            <a:endParaRPr lang="en-US" sz="2200" b="1" dirty="0" smtClean="0"/>
          </a:p>
          <a:p>
            <a:r>
              <a:rPr lang="en-US" sz="2200" b="1" dirty="0" smtClean="0"/>
              <a:t>	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1371600"/>
            <a:ext cx="1876926" cy="685800"/>
          </a:xfrm>
          <a:prstGeom prst="rect">
            <a:avLst/>
          </a:prstGeom>
          <a:noFill/>
        </p:spPr>
      </p:pic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533400" y="2209800"/>
            <a:ext cx="5257800" cy="3657600"/>
            <a:chOff x="381000" y="3733800"/>
            <a:chExt cx="5285509" cy="3515868"/>
          </a:xfrm>
        </p:grpSpPr>
        <p:grpSp>
          <p:nvGrpSpPr>
            <p:cNvPr id="31" name="Group 30"/>
            <p:cNvGrpSpPr/>
            <p:nvPr/>
          </p:nvGrpSpPr>
          <p:grpSpPr>
            <a:xfrm>
              <a:off x="990600" y="4419600"/>
              <a:ext cx="2057400" cy="2830068"/>
              <a:chOff x="3657600" y="3429000"/>
              <a:chExt cx="2057400" cy="2830068"/>
            </a:xfrm>
          </p:grpSpPr>
          <p:pic>
            <p:nvPicPr>
              <p:cNvPr id="54277" name="Picture 5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657600" y="3429000"/>
                <a:ext cx="2057400" cy="919595"/>
              </a:xfrm>
              <a:prstGeom prst="rect">
                <a:avLst/>
              </a:prstGeom>
              <a:noFill/>
            </p:spPr>
          </p:pic>
          <p:pic>
            <p:nvPicPr>
              <p:cNvPr id="54276" name="Picture 4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191000" y="4495800"/>
                <a:ext cx="1524000" cy="956553"/>
              </a:xfrm>
              <a:prstGeom prst="rect">
                <a:avLst/>
              </a:prstGeom>
              <a:noFill/>
            </p:spPr>
          </p:pic>
          <p:pic>
            <p:nvPicPr>
              <p:cNvPr id="54275" name="Picture 3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343400" y="5486400"/>
                <a:ext cx="990600" cy="772668"/>
              </a:xfrm>
              <a:prstGeom prst="rect">
                <a:avLst/>
              </a:prstGeom>
              <a:noFill/>
            </p:spPr>
          </p:pic>
        </p:grpSp>
        <p:pic>
          <p:nvPicPr>
            <p:cNvPr id="54284" name="Picture 1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1000" y="3733800"/>
              <a:ext cx="5285509" cy="533400"/>
            </a:xfrm>
            <a:prstGeom prst="rect">
              <a:avLst/>
            </a:prstGeom>
            <a:noFill/>
          </p:spPr>
        </p:pic>
      </p:grpSp>
      <p:sp>
        <p:nvSpPr>
          <p:cNvPr id="35" name="TextBox 34"/>
          <p:cNvSpPr txBox="1"/>
          <p:nvPr/>
        </p:nvSpPr>
        <p:spPr>
          <a:xfrm>
            <a:off x="3533477" y="4953000"/>
            <a:ext cx="53819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Hence, Half life of second order reaction </a:t>
            </a:r>
          </a:p>
          <a:p>
            <a:r>
              <a:rPr lang="en-US" sz="2400" b="1" dirty="0" smtClean="0"/>
              <a:t>is inversely proportional to the </a:t>
            </a:r>
          </a:p>
          <a:p>
            <a:r>
              <a:rPr lang="en-US" sz="2400" b="1" dirty="0" smtClean="0"/>
              <a:t> initial concentration of reactant  </a:t>
            </a:r>
          </a:p>
          <a:p>
            <a:r>
              <a:rPr lang="en-US" sz="2400" b="1" dirty="0" smtClean="0"/>
              <a:t>(where, a=initial conc. Of reactant)</a:t>
            </a:r>
            <a:endParaRPr lang="en-US" sz="2400" b="1" dirty="0"/>
          </a:p>
        </p:txBody>
      </p:sp>
    </p:spTree>
  </p:cSld>
  <p:clrMapOvr>
    <a:masterClrMapping/>
  </p:clrMapOvr>
  <p:transition advTm="1856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2971800"/>
            <a:ext cx="2971800" cy="878033"/>
          </a:xfrm>
          <a:prstGeom prst="rect">
            <a:avLst/>
          </a:prstGeom>
          <a:noFill/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4114800"/>
            <a:ext cx="3094892" cy="914400"/>
          </a:xfrm>
          <a:prstGeom prst="rect">
            <a:avLst/>
          </a:prstGeom>
          <a:noFill/>
        </p:spPr>
      </p:pic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105400" y="2438400"/>
            <a:ext cx="3200400" cy="2426732"/>
            <a:chOff x="5105400" y="3657600"/>
            <a:chExt cx="3200400" cy="2426732"/>
          </a:xfrm>
        </p:grpSpPr>
        <p:sp>
          <p:nvSpPr>
            <p:cNvPr id="8" name="TextBox 7"/>
            <p:cNvSpPr txBox="1"/>
            <p:nvPr/>
          </p:nvSpPr>
          <p:spPr>
            <a:xfrm>
              <a:off x="6781800" y="45720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Slope=k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31000" y="57150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7035800" y="5943600"/>
              <a:ext cx="685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H="1">
              <a:off x="5308600" y="4826000"/>
              <a:ext cx="1752600" cy="25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198394" y="5714206"/>
              <a:ext cx="19812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198394" y="3657600"/>
              <a:ext cx="1524000" cy="1371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5626894" y="4609306"/>
              <a:ext cx="381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299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05400" y="4800600"/>
              <a:ext cx="990600" cy="772668"/>
            </a:xfrm>
            <a:prstGeom prst="rect">
              <a:avLst/>
            </a:prstGeom>
            <a:noFill/>
          </p:spPr>
        </p:pic>
      </p:grpSp>
      <p:sp>
        <p:nvSpPr>
          <p:cNvPr id="20" name="Rectangle 19"/>
          <p:cNvSpPr/>
          <p:nvPr/>
        </p:nvSpPr>
        <p:spPr>
          <a:xfrm>
            <a:off x="152400" y="1524000"/>
            <a:ext cx="784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 Plot of [1/(a-x)]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t gives straight line with intercept on Y-axis = 1/a   and   slope = k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4800" y="5105400"/>
            <a:ext cx="411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This is straight line eq. </a:t>
            </a:r>
          </a:p>
          <a:p>
            <a:r>
              <a:rPr lang="en-US" sz="2400" b="1" dirty="0" smtClean="0"/>
              <a:t> y = </a:t>
            </a:r>
            <a:r>
              <a:rPr lang="en-US" sz="2400" b="1" dirty="0" err="1" smtClean="0"/>
              <a:t>mx</a:t>
            </a:r>
            <a:r>
              <a:rPr lang="en-US" sz="2400" b="1" dirty="0" smtClean="0"/>
              <a:t> + c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90600" y="457200"/>
            <a:ext cx="6222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u="sng" dirty="0" smtClean="0"/>
              <a:t>Characteristics of 2</a:t>
            </a:r>
            <a:r>
              <a:rPr lang="en-US" sz="3200" b="1" i="1" u="sng" baseline="30000" dirty="0" smtClean="0"/>
              <a:t>nd</a:t>
            </a:r>
            <a:r>
              <a:rPr lang="en-US" sz="3200" b="1" i="1" u="sng" dirty="0" smtClean="0"/>
              <a:t> order reaction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1861</TotalTime>
  <Words>470</Words>
  <Application>Microsoft Office PowerPoint</Application>
  <PresentationFormat>On-screen Show (4:3)</PresentationFormat>
  <Paragraphs>84</Paragraphs>
  <Slides>11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Chemical Kinetics and Catalysis </vt:lpstr>
      <vt:lpstr>Zero order reaction</vt:lpstr>
      <vt:lpstr>Characteristics of zero order reaction</vt:lpstr>
      <vt:lpstr>First order reaction</vt:lpstr>
      <vt:lpstr>Slide 5</vt:lpstr>
      <vt:lpstr>Second order reaction</vt:lpstr>
      <vt:lpstr>Second order reaction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Chemical Kinetics</dc:title>
  <dc:creator>SAI</dc:creator>
  <cp:lastModifiedBy>SAI</cp:lastModifiedBy>
  <cp:revision>199</cp:revision>
  <dcterms:created xsi:type="dcterms:W3CDTF">2018-01-18T09:55:03Z</dcterms:created>
  <dcterms:modified xsi:type="dcterms:W3CDTF">2020-04-15T06:38:25Z</dcterms:modified>
</cp:coreProperties>
</file>